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9" r:id="rId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6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Downloads\Resumen%20de%20convocatorias_Resultado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Hoja1!$A$3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FFFF6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Hoja1!$B$2:$D$2</c15:sqref>
                  </c15:fullRef>
                </c:ext>
              </c:extLst>
              <c:f>(Hoja1!$B$2,Hoja1!$D$2)</c:f>
              <c:strCache>
                <c:ptCount val="2"/>
                <c:pt idx="0">
                  <c:v>Beneficiarios Minciencias</c:v>
                </c:pt>
                <c:pt idx="1">
                  <c:v>JOVENES INVESTIGADORES DE FACULTAD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Hoja1!$B$3:$D$3</c15:sqref>
                  </c15:fullRef>
                </c:ext>
              </c:extLst>
              <c:f>(Hoja1!$B$3,Hoja1!$D$3)</c:f>
              <c:numCache>
                <c:formatCode>General</c:formatCode>
                <c:ptCount val="2"/>
                <c:pt idx="0">
                  <c:v>5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B0-4FA9-90CA-30366EAFD41A}"/>
            </c:ext>
          </c:extLst>
        </c:ser>
        <c:ser>
          <c:idx val="1"/>
          <c:order val="1"/>
          <c:tx>
            <c:strRef>
              <c:f>Hoja1!$A$4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Hoja1!$B$2:$D$2</c15:sqref>
                  </c15:fullRef>
                </c:ext>
              </c:extLst>
              <c:f>(Hoja1!$B$2,Hoja1!$D$2)</c:f>
              <c:strCache>
                <c:ptCount val="2"/>
                <c:pt idx="0">
                  <c:v>Beneficiarios Minciencias</c:v>
                </c:pt>
                <c:pt idx="1">
                  <c:v>JOVENES INVESTIGADORES DE FACULTAD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Hoja1!$B$4:$D$4</c15:sqref>
                  </c15:fullRef>
                </c:ext>
              </c:extLst>
              <c:f>(Hoja1!$B$4,Hoja1!$D$4)</c:f>
              <c:numCache>
                <c:formatCode>General</c:formatCode>
                <c:ptCount val="2"/>
                <c:pt idx="0">
                  <c:v>2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BB0-4FA9-90CA-30366EAFD41A}"/>
            </c:ext>
          </c:extLst>
        </c:ser>
        <c:ser>
          <c:idx val="2"/>
          <c:order val="2"/>
          <c:tx>
            <c:strRef>
              <c:f>Hoja1!$A$5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Hoja1!$B$2:$D$2</c15:sqref>
                  </c15:fullRef>
                </c:ext>
              </c:extLst>
              <c:f>(Hoja1!$B$2,Hoja1!$D$2)</c:f>
              <c:strCache>
                <c:ptCount val="2"/>
                <c:pt idx="0">
                  <c:v>Beneficiarios Minciencias</c:v>
                </c:pt>
                <c:pt idx="1">
                  <c:v>JOVENES INVESTIGADORES DE FACULTAD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Hoja1!$B$5:$D$5</c15:sqref>
                  </c15:fullRef>
                </c:ext>
              </c:extLst>
              <c:f>(Hoja1!$B$5,Hoja1!$D$5)</c:f>
              <c:numCache>
                <c:formatCode>General</c:formatCode>
                <c:ptCount val="2"/>
                <c:pt idx="0">
                  <c:v>6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BB0-4FA9-90CA-30366EAFD41A}"/>
            </c:ext>
          </c:extLst>
        </c:ser>
        <c:ser>
          <c:idx val="3"/>
          <c:order val="3"/>
          <c:tx>
            <c:strRef>
              <c:f>Hoja1!$A$6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Hoja1!$B$2:$D$2</c15:sqref>
                  </c15:fullRef>
                </c:ext>
              </c:extLst>
              <c:f>(Hoja1!$B$2,Hoja1!$D$2)</c:f>
              <c:strCache>
                <c:ptCount val="2"/>
                <c:pt idx="0">
                  <c:v>Beneficiarios Minciencias</c:v>
                </c:pt>
                <c:pt idx="1">
                  <c:v>JOVENES INVESTIGADORES DE FACULTAD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Hoja1!$B$6:$D$6</c15:sqref>
                  </c15:fullRef>
                </c:ext>
              </c:extLst>
              <c:f>(Hoja1!$B$6,Hoja1!$D$6)</c:f>
              <c:numCache>
                <c:formatCode>General</c:formatCode>
                <c:ptCount val="2"/>
                <c:pt idx="0">
                  <c:v>8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BB0-4FA9-90CA-30366EAFD41A}"/>
            </c:ext>
          </c:extLst>
        </c:ser>
        <c:ser>
          <c:idx val="4"/>
          <c:order val="4"/>
          <c:tx>
            <c:strRef>
              <c:f>Hoja1!$A$7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Hoja1!$B$2:$D$2</c15:sqref>
                  </c15:fullRef>
                </c:ext>
              </c:extLst>
              <c:f>(Hoja1!$B$2,Hoja1!$D$2)</c:f>
              <c:strCache>
                <c:ptCount val="2"/>
                <c:pt idx="0">
                  <c:v>Beneficiarios Minciencias</c:v>
                </c:pt>
                <c:pt idx="1">
                  <c:v>JOVENES INVESTIGADORES DE FACULTAD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Hoja1!$B$7:$D$7</c15:sqref>
                  </c15:fullRef>
                </c:ext>
              </c:extLst>
              <c:f>(Hoja1!$B$7,Hoja1!$D$7)</c:f>
              <c:numCache>
                <c:formatCode>General</c:formatCode>
                <c:ptCount val="2"/>
                <c:pt idx="0">
                  <c:v>15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BB0-4FA9-90CA-30366EAFD41A}"/>
            </c:ext>
          </c:extLst>
        </c:ser>
        <c:ser>
          <c:idx val="5"/>
          <c:order val="5"/>
          <c:tx>
            <c:strRef>
              <c:f>Hoja1!$A$8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99FFC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Hoja1!$B$2:$D$2</c15:sqref>
                  </c15:fullRef>
                </c:ext>
              </c:extLst>
              <c:f>(Hoja1!$B$2,Hoja1!$D$2)</c:f>
              <c:strCache>
                <c:ptCount val="2"/>
                <c:pt idx="0">
                  <c:v>Beneficiarios Minciencias</c:v>
                </c:pt>
                <c:pt idx="1">
                  <c:v>JOVENES INVESTIGADORES DE FACULTAD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Hoja1!$B$8:$D$8</c15:sqref>
                  </c15:fullRef>
                </c:ext>
              </c:extLst>
              <c:f>(Hoja1!$B$8,Hoja1!$D$8)</c:f>
              <c:numCache>
                <c:formatCode>General</c:formatCode>
                <c:ptCount val="2"/>
                <c:pt idx="0">
                  <c:v>11</c:v>
                </c:pt>
                <c:pt idx="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BB0-4FA9-90CA-30366EAFD41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0887016"/>
        <c:axId val="141114752"/>
      </c:barChart>
      <c:catAx>
        <c:axId val="140887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41114752"/>
        <c:crosses val="autoZero"/>
        <c:auto val="1"/>
        <c:lblAlgn val="ctr"/>
        <c:lblOffset val="100"/>
        <c:noMultiLvlLbl val="0"/>
      </c:catAx>
      <c:valAx>
        <c:axId val="1411147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40887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none" spc="0" normalizeH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pPr>
            <a:r>
              <a:rPr lang="en-US" b="1">
                <a:solidFill>
                  <a:schemeClr val="tx1"/>
                </a:solidFill>
              </a:rPr>
              <a:t>Jovenes investigadores Convocatorias  Minciencias 2016 -2022 para el Surcolombiano</a:t>
            </a:r>
          </a:p>
        </c:rich>
      </c:tx>
      <c:layout>
        <c:manualLayout>
          <c:xMode val="edge"/>
          <c:yMode val="edge"/>
          <c:x val="0.14015375660655111"/>
          <c:y val="1.973220577871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none" spc="0" normalizeH="0" baseline="0">
              <a:solidFill>
                <a:schemeClr val="tx1"/>
              </a:solidFill>
              <a:latin typeface="+mj-lt"/>
              <a:ea typeface="+mj-ea"/>
              <a:cs typeface="+mj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6.6580927384076991E-2"/>
          <c:y val="0.15554615926708951"/>
          <c:w val="0.90286351706036749"/>
          <c:h val="0.44677997702718453"/>
        </c:manualLayout>
      </c:layout>
      <c:lineChart>
        <c:grouping val="standard"/>
        <c:varyColors val="0"/>
        <c:ser>
          <c:idx val="0"/>
          <c:order val="0"/>
          <c:tx>
            <c:strRef>
              <c:f>'[Resumen de convocatorias_Resultados.xlsx]Hoja2'!$B$4</c:f>
              <c:strCache>
                <c:ptCount val="1"/>
                <c:pt idx="0">
                  <c:v>Universidad Surcolombiana</c:v>
                </c:pt>
              </c:strCache>
            </c:strRef>
          </c:tx>
          <c:spPr>
            <a:ln w="22225" cap="rnd">
              <a:solidFill>
                <a:srgbClr val="AD142E"/>
              </a:solidFill>
              <a:round/>
            </a:ln>
            <a:effectLst/>
          </c:spPr>
          <c:marker>
            <c:symbol val="none"/>
          </c:marker>
          <c:dPt>
            <c:idx val="0"/>
            <c:marker>
              <c:symbol val="none"/>
            </c:marker>
            <c:bubble3D val="0"/>
            <c:spPr>
              <a:ln w="22225" cap="rnd">
                <a:solidFill>
                  <a:srgbClr val="AD142E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F66D-4556-88BC-12D43F96FFD3}"/>
              </c:ext>
            </c:extLst>
          </c:dPt>
          <c:dPt>
            <c:idx val="1"/>
            <c:marker>
              <c:symbol val="none"/>
            </c:marker>
            <c:bubble3D val="0"/>
            <c:spPr>
              <a:ln w="22225" cap="rnd">
                <a:solidFill>
                  <a:srgbClr val="AD142E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F66D-4556-88BC-12D43F96FFD3}"/>
              </c:ext>
            </c:extLst>
          </c:dPt>
          <c:dPt>
            <c:idx val="2"/>
            <c:marker>
              <c:symbol val="none"/>
            </c:marker>
            <c:bubble3D val="0"/>
            <c:spPr>
              <a:ln w="22225" cap="rnd">
                <a:solidFill>
                  <a:srgbClr val="AD142E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F66D-4556-88BC-12D43F96FFD3}"/>
              </c:ext>
            </c:extLst>
          </c:dPt>
          <c:dPt>
            <c:idx val="3"/>
            <c:marker>
              <c:symbol val="none"/>
            </c:marker>
            <c:bubble3D val="0"/>
            <c:spPr>
              <a:ln w="22225" cap="rnd">
                <a:solidFill>
                  <a:srgbClr val="AD142E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F66D-4556-88BC-12D43F96FFD3}"/>
              </c:ext>
            </c:extLst>
          </c:dPt>
          <c:dPt>
            <c:idx val="4"/>
            <c:marker>
              <c:symbol val="none"/>
            </c:marker>
            <c:bubble3D val="0"/>
            <c:spPr>
              <a:ln w="22225" cap="rnd">
                <a:solidFill>
                  <a:srgbClr val="AD142E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F66D-4556-88BC-12D43F96FFD3}"/>
              </c:ext>
            </c:extLst>
          </c:dPt>
          <c:dPt>
            <c:idx val="5"/>
            <c:marker>
              <c:symbol val="none"/>
            </c:marker>
            <c:bubble3D val="0"/>
            <c:spPr>
              <a:ln w="22225" cap="rnd">
                <a:solidFill>
                  <a:srgbClr val="AD142E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F66D-4556-88BC-12D43F96FFD3}"/>
              </c:ext>
            </c:extLst>
          </c:dPt>
          <c:dPt>
            <c:idx val="6"/>
            <c:marker>
              <c:symbol val="none"/>
            </c:marker>
            <c:bubble3D val="0"/>
            <c:spPr>
              <a:ln w="22225" cap="rnd">
                <a:solidFill>
                  <a:srgbClr val="AD142E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D-F66D-4556-88BC-12D43F96FFD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'[Resumen de convocatorias_Resultados.xlsx]Hoja2'!$C$3:$J$3</c:f>
              <c:strCache>
                <c:ptCount val="8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Total general</c:v>
                </c:pt>
              </c:strCache>
            </c:strRef>
          </c:cat>
          <c:val>
            <c:numRef>
              <c:f>'[Resumen de convocatorias_Resultados.xlsx]Hoja2'!$C$4:$I$4</c:f>
              <c:numCache>
                <c:formatCode>General</c:formatCode>
                <c:ptCount val="7"/>
                <c:pt idx="0">
                  <c:v>18</c:v>
                </c:pt>
                <c:pt idx="1">
                  <c:v>16</c:v>
                </c:pt>
                <c:pt idx="2">
                  <c:v>2</c:v>
                </c:pt>
                <c:pt idx="3">
                  <c:v>15</c:v>
                </c:pt>
                <c:pt idx="4">
                  <c:v>20</c:v>
                </c:pt>
                <c:pt idx="5">
                  <c:v>3</c:v>
                </c:pt>
                <c:pt idx="6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F66D-4556-88BC-12D43F96FFD3}"/>
            </c:ext>
          </c:extLst>
        </c:ser>
        <c:ser>
          <c:idx val="1"/>
          <c:order val="1"/>
          <c:tx>
            <c:strRef>
              <c:f>'[Resumen de convocatorias_Resultados.xlsx]Hoja2'!$B$5</c:f>
              <c:strCache>
                <c:ptCount val="1"/>
                <c:pt idx="0">
                  <c:v>Universidad Cooperativa de Colombia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'[Resumen de convocatorias_Resultados.xlsx]Hoja2'!$C$3:$J$3</c:f>
              <c:strCache>
                <c:ptCount val="8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Total general</c:v>
                </c:pt>
              </c:strCache>
            </c:strRef>
          </c:cat>
          <c:val>
            <c:numRef>
              <c:f>'[Resumen de convocatorias_Resultados.xlsx]Hoja2'!$C$5:$I$5</c:f>
              <c:numCache>
                <c:formatCode>General</c:formatCode>
                <c:ptCount val="7"/>
                <c:pt idx="0">
                  <c:v>1</c:v>
                </c:pt>
                <c:pt idx="2">
                  <c:v>1</c:v>
                </c:pt>
                <c:pt idx="4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F66D-4556-88BC-12D43F96FFD3}"/>
            </c:ext>
          </c:extLst>
        </c:ser>
        <c:ser>
          <c:idx val="2"/>
          <c:order val="2"/>
          <c:tx>
            <c:strRef>
              <c:f>'[Resumen de convocatorias_Resultados.xlsx]Hoja2'!$B$6</c:f>
              <c:strCache>
                <c:ptCount val="1"/>
                <c:pt idx="0">
                  <c:v>Corporación Universitaria Del Huila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'[Resumen de convocatorias_Resultados.xlsx]Hoja2'!$C$3:$J$3</c:f>
              <c:strCache>
                <c:ptCount val="8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Total general</c:v>
                </c:pt>
              </c:strCache>
            </c:strRef>
          </c:cat>
          <c:val>
            <c:numRef>
              <c:f>'[Resumen de convocatorias_Resultados.xlsx]Hoja2'!$C$6:$I$6</c:f>
              <c:numCache>
                <c:formatCode>General</c:formatCode>
                <c:ptCount val="7"/>
                <c:pt idx="0">
                  <c:v>1</c:v>
                </c:pt>
                <c:pt idx="4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F66D-4556-88BC-12D43F96FFD3}"/>
            </c:ext>
          </c:extLst>
        </c:ser>
        <c:ser>
          <c:idx val="3"/>
          <c:order val="3"/>
          <c:tx>
            <c:strRef>
              <c:f>'[Resumen de convocatorias_Resultados.xlsx]Hoja2'!$B$7</c:f>
              <c:strCache>
                <c:ptCount val="1"/>
                <c:pt idx="0">
                  <c:v>Fundación Universitaria María Cano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'[Resumen de convocatorias_Resultados.xlsx]Hoja2'!$C$3:$J$3</c:f>
              <c:strCache>
                <c:ptCount val="8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Total general</c:v>
                </c:pt>
              </c:strCache>
            </c:strRef>
          </c:cat>
          <c:val>
            <c:numRef>
              <c:f>'[Resumen de convocatorias_Resultados.xlsx]Hoja2'!$C$7:$I$7</c:f>
              <c:numCache>
                <c:formatCode>General</c:formatCode>
                <c:ptCount val="7"/>
                <c:pt idx="4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F66D-4556-88BC-12D43F96FFD3}"/>
            </c:ext>
          </c:extLst>
        </c:ser>
        <c:ser>
          <c:idx val="4"/>
          <c:order val="4"/>
          <c:tx>
            <c:strRef>
              <c:f>'[Resumen de convocatorias_Resultados.xlsx]Hoja2'!$B$8</c:f>
              <c:strCache>
                <c:ptCount val="1"/>
                <c:pt idx="0">
                  <c:v>Centro de Investigación en Ciencias y Recursos Geoagroambientales CENIGAA</c:v>
                </c:pt>
              </c:strCache>
            </c:strRef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'[Resumen de convocatorias_Resultados.xlsx]Hoja2'!$C$3:$J$3</c:f>
              <c:strCache>
                <c:ptCount val="8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Total general</c:v>
                </c:pt>
              </c:strCache>
            </c:strRef>
          </c:cat>
          <c:val>
            <c:numRef>
              <c:f>'[Resumen de convocatorias_Resultados.xlsx]Hoja2'!$C$8:$I$8</c:f>
              <c:numCache>
                <c:formatCode>General</c:formatCode>
                <c:ptCount val="7"/>
                <c:pt idx="4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F66D-4556-88BC-12D43F96FFD3}"/>
            </c:ext>
          </c:extLst>
        </c:ser>
        <c:ser>
          <c:idx val="5"/>
          <c:order val="5"/>
          <c:tx>
            <c:strRef>
              <c:f>'[Resumen de convocatorias_Resultados.xlsx]Hoja2'!$B$9</c:f>
              <c:strCache>
                <c:ptCount val="1"/>
                <c:pt idx="0">
                  <c:v>Corporacion Centro de Desarrollo Tecnológico de las Pasifloras de Colombia CEPASS</c:v>
                </c:pt>
              </c:strCache>
            </c:strRef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'[Resumen de convocatorias_Resultados.xlsx]Hoja2'!$C$3:$J$3</c:f>
              <c:strCache>
                <c:ptCount val="8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Total general</c:v>
                </c:pt>
              </c:strCache>
            </c:strRef>
          </c:cat>
          <c:val>
            <c:numRef>
              <c:f>'[Resumen de convocatorias_Resultados.xlsx]Hoja2'!$C$9:$I$9</c:f>
              <c:numCache>
                <c:formatCode>General</c:formatCode>
                <c:ptCount val="7"/>
                <c:pt idx="4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F66D-4556-88BC-12D43F96FFD3}"/>
            </c:ext>
          </c:extLst>
        </c:ser>
        <c:ser>
          <c:idx val="6"/>
          <c:order val="6"/>
          <c:tx>
            <c:strRef>
              <c:f>'[Resumen de convocatorias_Resultados.xlsx]Hoja2'!$B$10</c:f>
              <c:strCache>
                <c:ptCount val="1"/>
                <c:pt idx="0">
                  <c:v>Fundación Universitaria Navarra</c:v>
                </c:pt>
              </c:strCache>
            </c:strRef>
          </c:tx>
          <c:spPr>
            <a:ln w="2222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'[Resumen de convocatorias_Resultados.xlsx]Hoja2'!$C$3:$J$3</c:f>
              <c:strCache>
                <c:ptCount val="8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Total general</c:v>
                </c:pt>
              </c:strCache>
            </c:strRef>
          </c:cat>
          <c:val>
            <c:numRef>
              <c:f>'[Resumen de convocatorias_Resultados.xlsx]Hoja2'!$C$10:$I$10</c:f>
              <c:numCache>
                <c:formatCode>General</c:formatCode>
                <c:ptCount val="7"/>
                <c:pt idx="4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4-F66D-4556-88BC-12D43F96FFD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87090312"/>
        <c:axId val="141495376"/>
      </c:lineChart>
      <c:catAx>
        <c:axId val="870903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41495376"/>
        <c:crosses val="autoZero"/>
        <c:auto val="1"/>
        <c:lblAlgn val="ctr"/>
        <c:lblOffset val="100"/>
        <c:noMultiLvlLbl val="0"/>
      </c:catAx>
      <c:valAx>
        <c:axId val="141495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87090312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solidFill>
            <a:schemeClr val="accent1">
              <a:lumMod val="60000"/>
              <a:lumOff val="40000"/>
            </a:schemeClr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zero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9C14-79B0-4468-9BC1-7DFF388650D2}" type="datetimeFigureOut">
              <a:rPr lang="es-CO" smtClean="0"/>
              <a:t>14/07/2022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CB3D-1890-49CE-8F25-28F9762C9F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56311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9C14-79B0-4468-9BC1-7DFF388650D2}" type="datetimeFigureOut">
              <a:rPr lang="es-CO" smtClean="0"/>
              <a:t>14/07/2022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CB3D-1890-49CE-8F25-28F9762C9F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451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9C14-79B0-4468-9BC1-7DFF388650D2}" type="datetimeFigureOut">
              <a:rPr lang="es-CO" smtClean="0"/>
              <a:t>14/07/2022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CB3D-1890-49CE-8F25-28F9762C9F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44360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9C14-79B0-4468-9BC1-7DFF388650D2}" type="datetimeFigureOut">
              <a:rPr lang="es-CO" smtClean="0"/>
              <a:t>14/07/2022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CB3D-1890-49CE-8F25-28F9762C9F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8201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9C14-79B0-4468-9BC1-7DFF388650D2}" type="datetimeFigureOut">
              <a:rPr lang="es-CO" smtClean="0"/>
              <a:t>14/07/2022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CB3D-1890-49CE-8F25-28F9762C9F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5928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9C14-79B0-4468-9BC1-7DFF388650D2}" type="datetimeFigureOut">
              <a:rPr lang="es-CO" smtClean="0"/>
              <a:t>14/07/2022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CB3D-1890-49CE-8F25-28F9762C9F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44691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9C14-79B0-4468-9BC1-7DFF388650D2}" type="datetimeFigureOut">
              <a:rPr lang="es-CO" smtClean="0"/>
              <a:t>14/07/2022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CB3D-1890-49CE-8F25-28F9762C9F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8468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9C14-79B0-4468-9BC1-7DFF388650D2}" type="datetimeFigureOut">
              <a:rPr lang="es-CO" smtClean="0"/>
              <a:t>14/07/2022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CB3D-1890-49CE-8F25-28F9762C9F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060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9C14-79B0-4468-9BC1-7DFF388650D2}" type="datetimeFigureOut">
              <a:rPr lang="es-CO" smtClean="0"/>
              <a:t>14/07/2022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CB3D-1890-49CE-8F25-28F9762C9F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64596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9C14-79B0-4468-9BC1-7DFF388650D2}" type="datetimeFigureOut">
              <a:rPr lang="es-CO" smtClean="0"/>
              <a:t>14/07/2022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CB3D-1890-49CE-8F25-28F9762C9F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79604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9C14-79B0-4468-9BC1-7DFF388650D2}" type="datetimeFigureOut">
              <a:rPr lang="es-CO" smtClean="0"/>
              <a:t>14/07/2022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CB3D-1890-49CE-8F25-28F9762C9F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21613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69C14-79B0-4468-9BC1-7DFF388650D2}" type="datetimeFigureOut">
              <a:rPr lang="es-CO" smtClean="0"/>
              <a:t>14/07/2022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ECB3D-1890-49CE-8F25-28F9762C9FA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43149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90698" y="385590"/>
            <a:ext cx="11538066" cy="925418"/>
          </a:xfrm>
        </p:spPr>
        <p:txBody>
          <a:bodyPr>
            <a:normAutofit fontScale="90000"/>
          </a:bodyPr>
          <a:lstStyle/>
          <a:p>
            <a:r>
              <a:rPr lang="es-CO" b="1" dirty="0"/>
              <a:t>JOVENES INVESTIGADORES MINCIENCIAS (2016 – </a:t>
            </a:r>
            <a:r>
              <a:rPr lang="es-CO" b="1" dirty="0" smtClean="0"/>
              <a:t>2021).</a:t>
            </a:r>
            <a:r>
              <a:rPr lang="es-CO" b="1" dirty="0"/>
              <a:t/>
            </a:r>
            <a:br>
              <a:rPr lang="es-CO" b="1" dirty="0"/>
            </a:br>
            <a:endParaRPr lang="es-CO" b="1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6251170" y="2236123"/>
            <a:ext cx="5503025" cy="3940839"/>
          </a:xfrm>
        </p:spPr>
        <p:txBody>
          <a:bodyPr>
            <a:normAutofit/>
          </a:bodyPr>
          <a:lstStyle/>
          <a:p>
            <a:pPr algn="just"/>
            <a:r>
              <a:rPr lang="es-C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CO" sz="1800" dirty="0">
                <a:latin typeface="Arial" panose="020B0604020202020204" pitchFamily="34" charset="0"/>
                <a:cs typeface="Arial" panose="020B0604020202020204" pitchFamily="34" charset="0"/>
              </a:rPr>
              <a:t>Universidad </a:t>
            </a:r>
            <a:r>
              <a:rPr lang="es-CO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Surcolombiana</a:t>
            </a:r>
            <a:r>
              <a:rPr lang="es-C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durante esto periodo, se han beneficiado </a:t>
            </a:r>
            <a:r>
              <a:rPr lang="es-CO" sz="1800" dirty="0">
                <a:latin typeface="Arial" panose="020B0604020202020204" pitchFamily="34" charset="0"/>
                <a:cs typeface="Arial" panose="020B0604020202020204" pitchFamily="34" charset="0"/>
              </a:rPr>
              <a:t>un total de </a:t>
            </a:r>
            <a:r>
              <a:rPr lang="es-C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47 </a:t>
            </a:r>
            <a:r>
              <a:rPr lang="es-CO" sz="1800" dirty="0">
                <a:latin typeface="Arial" panose="020B0604020202020204" pitchFamily="34" charset="0"/>
                <a:cs typeface="Arial" panose="020B0604020202020204" pitchFamily="34" charset="0"/>
              </a:rPr>
              <a:t>jóvenes investigadores de Convocatorias de </a:t>
            </a:r>
            <a:r>
              <a:rPr lang="es-CO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Minciencias</a:t>
            </a:r>
            <a:endParaRPr lang="es-CO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En este mismo periodo la </a:t>
            </a:r>
            <a:r>
              <a:rPr lang="es-CO" sz="1800" dirty="0">
                <a:latin typeface="Arial" panose="020B0604020202020204" pitchFamily="34" charset="0"/>
                <a:cs typeface="Arial" panose="020B0604020202020204" pitchFamily="34" charset="0"/>
              </a:rPr>
              <a:t>Universidad ha apoyado </a:t>
            </a:r>
            <a:r>
              <a:rPr lang="es-C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62 </a:t>
            </a:r>
            <a:r>
              <a:rPr lang="es-CO" sz="1800" dirty="0">
                <a:latin typeface="Arial" panose="020B0604020202020204" pitchFamily="34" charset="0"/>
                <a:cs typeface="Arial" panose="020B0604020202020204" pitchFamily="34" charset="0"/>
              </a:rPr>
              <a:t>jóvenes investigadores </a:t>
            </a:r>
            <a:r>
              <a:rPr lang="es-C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de Neiva y de </a:t>
            </a:r>
            <a:r>
              <a:rPr lang="es-CO" sz="180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CO" sz="1800" smtClean="0">
                <a:latin typeface="Arial" panose="020B0604020202020204" pitchFamily="34" charset="0"/>
                <a:cs typeface="Arial" panose="020B0604020202020204" pitchFamily="34" charset="0"/>
              </a:rPr>
              <a:t>sedes</a:t>
            </a:r>
            <a:endParaRPr lang="es-CO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CO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75905672"/>
              </p:ext>
            </p:extLst>
          </p:nvPr>
        </p:nvGraphicFramePr>
        <p:xfrm>
          <a:off x="307571" y="1446415"/>
          <a:ext cx="5712229" cy="4871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08829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3C4C10-1086-B223-8D10-429E60220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371" y="0"/>
            <a:ext cx="11763583" cy="946851"/>
          </a:xfrm>
        </p:spPr>
        <p:txBody>
          <a:bodyPr>
            <a:normAutofit/>
          </a:bodyPr>
          <a:lstStyle/>
          <a:p>
            <a:pPr algn="ctr"/>
            <a:r>
              <a:rPr lang="es-CO" sz="3600" b="1" dirty="0"/>
              <a:t>Jóvenes </a:t>
            </a:r>
            <a:r>
              <a:rPr lang="es-CO" sz="3600" b="1" dirty="0" smtClean="0"/>
              <a:t>Investigadores MINCIENCIAS - USCO(2016 </a:t>
            </a:r>
            <a:r>
              <a:rPr lang="es-CO" sz="3600" b="1" dirty="0"/>
              <a:t>– </a:t>
            </a:r>
            <a:r>
              <a:rPr lang="es-CO" sz="3600" b="1" dirty="0" smtClean="0"/>
              <a:t>2021</a:t>
            </a:r>
            <a:r>
              <a:rPr lang="es-CO" sz="3600" b="1" dirty="0"/>
              <a:t>)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8063346" y="1556347"/>
            <a:ext cx="394260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Se puede evidenciar el trabajo que ha realizado la Universidad Surcolombiana, donde se evidencia según las convocatorias de Minciencias que ha tenido una participación constante para la generación de Jóvenes investigadores a nivel regional.</a:t>
            </a:r>
          </a:p>
          <a:p>
            <a:pPr algn="just"/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En los últimos 7 años (2016 -2021) se han presentado </a:t>
            </a:r>
            <a:r>
              <a:rPr lang="es-CO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94</a:t>
            </a:r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jóvenes investigadores a nivel regional de las convocatorias de Minciencias  donde 82 jóvenes pertenecen a la USCO, teniendo un nivel de participación del </a:t>
            </a:r>
            <a:r>
              <a:rPr lang="es-CO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88.1%</a:t>
            </a:r>
            <a:r>
              <a:rPr lang="es-C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en la Región Surcolombiana y generando un impacto significativo de investigación en el Departamento del Huila.</a:t>
            </a:r>
          </a:p>
          <a:p>
            <a:pPr algn="just"/>
            <a:endParaRPr lang="es-CO" sz="1600" dirty="0"/>
          </a:p>
          <a:p>
            <a:pPr algn="just"/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Actualmente, la en la convocatoria 21 - 2021 de </a:t>
            </a:r>
            <a:r>
              <a:rPr lang="es-CO" sz="1400" dirty="0" err="1">
                <a:latin typeface="Arial" panose="020B0604020202020204" pitchFamily="34" charset="0"/>
                <a:cs typeface="Arial" panose="020B0604020202020204" pitchFamily="34" charset="0"/>
              </a:rPr>
              <a:t>Minciencias</a:t>
            </a: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 con el SGR y </a:t>
            </a:r>
            <a:r>
              <a:rPr lang="es-CO" sz="1400" dirty="0" err="1">
                <a:latin typeface="Arial" panose="020B0604020202020204" pitchFamily="34" charset="0"/>
                <a:cs typeface="Arial" panose="020B0604020202020204" pitchFamily="34" charset="0"/>
              </a:rPr>
              <a:t>Codectic</a:t>
            </a: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, la Universidad obtuvo  16 beneficiarios de un total de 117 jóvenes investigadores, para la financiación de las  becas pasantías que se van a desarrollar en alianza con universidades del </a:t>
            </a:r>
            <a:r>
              <a:rPr lang="es-CO" sz="1400" dirty="0" err="1">
                <a:latin typeface="Arial" panose="020B0604020202020204" pitchFamily="34" charset="0"/>
                <a:cs typeface="Arial" panose="020B0604020202020204" pitchFamily="34" charset="0"/>
              </a:rPr>
              <a:t>Surcolombiana</a:t>
            </a: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O" sz="1400" dirty="0" smtClean="0"/>
          </a:p>
        </p:txBody>
      </p:sp>
      <p:sp>
        <p:nvSpPr>
          <p:cNvPr id="6" name="CuadroTexto 5"/>
          <p:cNvSpPr txBox="1"/>
          <p:nvPr/>
        </p:nvSpPr>
        <p:spPr>
          <a:xfrm>
            <a:off x="838200" y="6467981"/>
            <a:ext cx="3041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/>
              <a:t>Elaboración propias 2022</a:t>
            </a:r>
            <a:endParaRPr lang="es-CO" sz="1200" dirty="0"/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7939159"/>
              </p:ext>
            </p:extLst>
          </p:nvPr>
        </p:nvGraphicFramePr>
        <p:xfrm>
          <a:off x="494062" y="1325563"/>
          <a:ext cx="7429501" cy="4919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0274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</TotalTime>
  <Words>209</Words>
  <Application>Microsoft Office PowerPoint</Application>
  <PresentationFormat>Panorámica</PresentationFormat>
  <Paragraphs>12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JOVENES INVESTIGADORES MINCIENCIAS (2016 – 2021). </vt:lpstr>
      <vt:lpstr>Jóvenes Investigadores MINCIENCIAS - USCO(2016 – 2021)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PARTICIPACIÓN UNIVERSIDADES HUILA  CONVOCATORIA 856 DE 2019</dc:title>
  <dc:creator>USUARIO</dc:creator>
  <cp:lastModifiedBy>Asignación Punt. CAP</cp:lastModifiedBy>
  <cp:revision>54</cp:revision>
  <dcterms:created xsi:type="dcterms:W3CDTF">2022-06-24T22:24:33Z</dcterms:created>
  <dcterms:modified xsi:type="dcterms:W3CDTF">2022-07-14T18:15:48Z</dcterms:modified>
</cp:coreProperties>
</file>